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0"/>
  </p:notesMasterIdLst>
  <p:sldIdLst>
    <p:sldId id="256" r:id="rId2"/>
    <p:sldId id="334" r:id="rId3"/>
    <p:sldId id="358" r:id="rId4"/>
    <p:sldId id="321" r:id="rId5"/>
    <p:sldId id="322" r:id="rId6"/>
    <p:sldId id="323" r:id="rId7"/>
    <p:sldId id="324" r:id="rId8"/>
    <p:sldId id="359" r:id="rId9"/>
    <p:sldId id="325" r:id="rId10"/>
    <p:sldId id="345" r:id="rId11"/>
    <p:sldId id="326" r:id="rId12"/>
    <p:sldId id="327" r:id="rId13"/>
    <p:sldId id="361" r:id="rId14"/>
    <p:sldId id="328" r:id="rId15"/>
    <p:sldId id="347" r:id="rId16"/>
    <p:sldId id="316" r:id="rId17"/>
    <p:sldId id="317" r:id="rId18"/>
    <p:sldId id="333" r:id="rId19"/>
    <p:sldId id="318" r:id="rId20"/>
    <p:sldId id="319" r:id="rId21"/>
    <p:sldId id="320" r:id="rId22"/>
    <p:sldId id="348" r:id="rId23"/>
    <p:sldId id="335" r:id="rId24"/>
    <p:sldId id="336" r:id="rId25"/>
    <p:sldId id="337" r:id="rId26"/>
    <p:sldId id="338" r:id="rId27"/>
    <p:sldId id="339" r:id="rId28"/>
    <p:sldId id="340" r:id="rId29"/>
    <p:sldId id="363" r:id="rId30"/>
    <p:sldId id="364" r:id="rId31"/>
    <p:sldId id="341" r:id="rId32"/>
    <p:sldId id="342" r:id="rId33"/>
    <p:sldId id="343" r:id="rId34"/>
    <p:sldId id="344" r:id="rId35"/>
    <p:sldId id="346" r:id="rId36"/>
    <p:sldId id="329" r:id="rId37"/>
    <p:sldId id="330" r:id="rId38"/>
    <p:sldId id="331" r:id="rId39"/>
    <p:sldId id="332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3" r:id="rId57"/>
    <p:sldId id="372" r:id="rId58"/>
    <p:sldId id="374" r:id="rId59"/>
  </p:sldIdLst>
  <p:sldSz cx="9144000" cy="6858000" type="screen4x3"/>
  <p:notesSz cx="6858000" cy="9144000"/>
  <p:embeddedFontLst>
    <p:embeddedFont>
      <p:font typeface="Gotham Narrow Black" pitchFamily="50" charset="0"/>
      <p:regular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Gotham Narrow Bold" pitchFamily="50" charset="0"/>
      <p:regular r:id="rId64"/>
      <p: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Gotham Narrow Book" pitchFamily="50" charset="0"/>
      <p:regular r:id="rId70"/>
      <p: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21.6.2018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Day 4/5</a:t>
            </a:r>
          </a:p>
          <a:p>
            <a:r>
              <a:rPr lang="en-US" smtClean="0"/>
              <a:t>LOT 2018, Groningen</a:t>
            </a:r>
          </a:p>
          <a:p>
            <a:r>
              <a:rPr lang="en-US" smtClean="0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4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Historical Slovene text from 1750-1900</a:t>
            </a:r>
          </a:p>
          <a:p>
            <a:r>
              <a:rPr lang="en-US" smtClean="0"/>
              <a:t>How can we tag/lemmatize the historical data?</a:t>
            </a:r>
          </a:p>
          <a:p>
            <a:pPr lvl="1"/>
            <a:r>
              <a:rPr lang="en-US" smtClean="0"/>
              <a:t>Tagger and lemmatizer for modern Slovene are available</a:t>
            </a:r>
          </a:p>
          <a:p>
            <a:pPr lvl="1"/>
            <a:r>
              <a:rPr lang="en-US" smtClean="0"/>
              <a:t>Lemmatization = associate historical word form with modern lemmas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5530632"/>
            <a:ext cx="735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Y. Scherrer Y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Erjavec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(2016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):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Modernising historical Slovene words.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22(6), 881-905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9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Original:</a:t>
            </a:r>
          </a:p>
          <a:p>
            <a:pPr lvl="1"/>
            <a:r>
              <a:rPr lang="en-US" smtClean="0"/>
              <a:t>Plain model transfer, apply modern models to historical data without modification</a:t>
            </a:r>
          </a:p>
          <a:p>
            <a:r>
              <a:rPr lang="en-US" smtClean="0"/>
              <a:t>Normalization:</a:t>
            </a:r>
          </a:p>
          <a:p>
            <a:pPr lvl="1"/>
            <a:r>
              <a:rPr lang="en-US" smtClean="0"/>
              <a:t>Apply some rules to transform historical spelling to modern spelling, then apply modern models</a:t>
            </a:r>
          </a:p>
          <a:p>
            <a:r>
              <a:rPr lang="en-US" smtClean="0"/>
              <a:t>Modernization:</a:t>
            </a:r>
          </a:p>
          <a:p>
            <a:pPr lvl="1"/>
            <a:r>
              <a:rPr lang="en-US" smtClean="0"/>
              <a:t>Learn character-level machine translation model on parallel data, then modernize all historical data, and apply modern models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049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Three sub-periods:</a:t>
            </a:r>
          </a:p>
          <a:p>
            <a:pPr lvl="1"/>
            <a:r>
              <a:rPr lang="en-US" smtClean="0"/>
              <a:t>1750-1800</a:t>
            </a:r>
          </a:p>
          <a:p>
            <a:pPr lvl="1"/>
            <a:r>
              <a:rPr lang="en-US" smtClean="0"/>
              <a:t>1800-1850 (pre spelling reform)</a:t>
            </a:r>
          </a:p>
          <a:p>
            <a:pPr lvl="1"/>
            <a:r>
              <a:rPr lang="en-US" smtClean="0"/>
              <a:t>1850-1900 (post spelling reform)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5" y="3934306"/>
            <a:ext cx="7380530" cy="2242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4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Three sub-periods:</a:t>
            </a:r>
          </a:p>
          <a:p>
            <a:pPr lvl="1"/>
            <a:r>
              <a:rPr lang="en-US" smtClean="0"/>
              <a:t>1750-1800</a:t>
            </a:r>
          </a:p>
          <a:p>
            <a:pPr lvl="1"/>
            <a:r>
              <a:rPr lang="en-US" smtClean="0"/>
              <a:t>1800-1850 (pre spelling reform)</a:t>
            </a:r>
          </a:p>
          <a:p>
            <a:pPr lvl="1"/>
            <a:r>
              <a:rPr lang="en-US" smtClean="0"/>
              <a:t>1850-1900 (post spelling reform)</a:t>
            </a:r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52428"/>
              </p:ext>
            </p:extLst>
          </p:nvPr>
        </p:nvGraphicFramePr>
        <p:xfrm>
          <a:off x="628650" y="4472709"/>
          <a:ext cx="78867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787">
                  <a:extLst>
                    <a:ext uri="{9D8B030D-6E8A-4147-A177-3AD203B41FA5}">
                      <a16:colId xmlns:a16="http://schemas.microsoft.com/office/drawing/2014/main" val="4249765689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64503374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3429515650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563042210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492715703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2863591687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453643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1750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1800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1750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1800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Original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27.9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53.0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80.8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7.7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17.2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80.4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3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41.6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72.3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81.5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22.7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57.3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82.1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4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Modernized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64.1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77.0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82.3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57.4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68.5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84.3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6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80509" y="4001294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Tagging</a:t>
            </a:r>
            <a:endParaRPr lang="fi-FI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4509" y="4001294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Lemmatization</a:t>
            </a:r>
            <a:endParaRPr lang="fi-FI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Test data backtranslation</a:t>
            </a: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  <p:pic>
        <p:nvPicPr>
          <p:cNvPr id="2050" name="Picture 2" descr="https://upload.wikimedia.org/wikipedia/commons/9/97/Deutsch-Niederl%C3%A4ndischer_Sprachraum_%28nach_Werner_K%C3%B6nig%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6192688" cy="47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699792" y="4797152"/>
            <a:ext cx="360040" cy="8518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German</a:t>
            </a:r>
            <a:r>
              <a:rPr lang="fr-CH" dirty="0" smtClean="0"/>
              <a:t> </a:t>
            </a:r>
            <a:r>
              <a:rPr lang="fr-CH" dirty="0" err="1" smtClean="0"/>
              <a:t>dialect</a:t>
            </a:r>
            <a:r>
              <a:rPr lang="fr-CH" dirty="0" smtClean="0"/>
              <a:t> (High </a:t>
            </a:r>
            <a:r>
              <a:rPr lang="fr-CH" err="1" smtClean="0"/>
              <a:t>German</a:t>
            </a:r>
            <a:r>
              <a:rPr lang="fr-CH" smtClean="0"/>
              <a:t> / Alemannic</a:t>
            </a:r>
            <a:r>
              <a:rPr lang="fr-CH" dirty="0" smtClean="0"/>
              <a:t>) </a:t>
            </a:r>
            <a:r>
              <a:rPr lang="fr-CH" dirty="0" err="1" smtClean="0"/>
              <a:t>spoken</a:t>
            </a:r>
            <a:r>
              <a:rPr lang="fr-CH" dirty="0" smtClean="0"/>
              <a:t> in France</a:t>
            </a:r>
          </a:p>
          <a:p>
            <a:r>
              <a:rPr lang="fr-CH" dirty="0" err="1" smtClean="0"/>
              <a:t>Several</a:t>
            </a:r>
            <a:r>
              <a:rPr lang="fr-CH" dirty="0" smtClean="0"/>
              <a:t> dialectal </a:t>
            </a:r>
            <a:r>
              <a:rPr lang="fr-CH" dirty="0" err="1" smtClean="0"/>
              <a:t>variants</a:t>
            </a:r>
            <a:r>
              <a:rPr lang="fr-CH" smtClean="0"/>
              <a:t>, no standardized </a:t>
            </a:r>
            <a:r>
              <a:rPr lang="fr-CH" dirty="0" err="1" smtClean="0"/>
              <a:t>spelling</a:t>
            </a:r>
            <a:endParaRPr lang="fr-CH" dirty="0" smtClean="0"/>
          </a:p>
          <a:p>
            <a:r>
              <a:rPr lang="fr-CH" dirty="0" err="1" smtClean="0"/>
              <a:t>Minority</a:t>
            </a:r>
            <a:r>
              <a:rPr lang="fr-CH" dirty="0" smtClean="0"/>
              <a:t> </a:t>
            </a:r>
            <a:r>
              <a:rPr lang="fr-CH" dirty="0" err="1" smtClean="0"/>
              <a:t>language</a:t>
            </a:r>
            <a:r>
              <a:rPr lang="fr-CH" dirty="0" smtClean="0"/>
              <a:t> (normative pressure </a:t>
            </a:r>
            <a:r>
              <a:rPr lang="fr-CH" dirty="0" err="1" smtClean="0"/>
              <a:t>from</a:t>
            </a:r>
            <a:r>
              <a:rPr lang="fr-CH" dirty="0" smtClean="0"/>
              <a:t> French), few </a:t>
            </a:r>
            <a:r>
              <a:rPr lang="fr-CH" dirty="0" err="1" smtClean="0"/>
              <a:t>available</a:t>
            </a:r>
            <a:r>
              <a:rPr lang="fr-CH" dirty="0" smtClean="0"/>
              <a:t> </a:t>
            </a:r>
            <a:r>
              <a:rPr lang="fr-CH" dirty="0" err="1" smtClean="0"/>
              <a:t>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sp>
        <p:nvSpPr>
          <p:cNvPr id="9" name="TextBox 8"/>
          <p:cNvSpPr txBox="1"/>
          <p:nvPr/>
        </p:nvSpPr>
        <p:spPr>
          <a:xfrm>
            <a:off x="628650" y="5433021"/>
            <a:ext cx="765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Delphine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Bernhard &amp; Anne-Laure Ligozat: Hassle-free POS-Tagging for the Alsatian Dialects. In Marcos Zampieri &amp; Sascha Diwersy: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Non-Standard Data Sources in Corpus Based-Research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, Shaker, 85-92, 2013, ZSM Studien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9" y="4655286"/>
            <a:ext cx="559537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85" y="2272875"/>
            <a:ext cx="319087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49870" y="2272875"/>
            <a:ext cx="3056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err="1" smtClean="0"/>
              <a:t>Ich</a:t>
            </a:r>
            <a:r>
              <a:rPr lang="fr-CH" sz="2000" dirty="0" smtClean="0"/>
              <a:t> </a:t>
            </a:r>
            <a:r>
              <a:rPr lang="fr-CH" sz="2000" dirty="0" err="1" smtClean="0"/>
              <a:t>habe</a:t>
            </a:r>
            <a:r>
              <a:rPr lang="fr-CH" sz="2000" dirty="0" smtClean="0"/>
              <a:t> </a:t>
            </a:r>
            <a:r>
              <a:rPr lang="fr-CH" sz="2000" dirty="0" err="1" smtClean="0"/>
              <a:t>nicht</a:t>
            </a:r>
            <a:r>
              <a:rPr lang="fr-CH" sz="2000" dirty="0" smtClean="0"/>
              <a:t> </a:t>
            </a:r>
            <a:r>
              <a:rPr lang="fr-CH" sz="2000" dirty="0" err="1" smtClean="0"/>
              <a:t>genug</a:t>
            </a:r>
            <a:r>
              <a:rPr lang="fr-CH" sz="2000" dirty="0" smtClean="0"/>
              <a:t> </a:t>
            </a:r>
            <a:r>
              <a:rPr lang="fr-CH" sz="2000" dirty="0" err="1" smtClean="0"/>
              <a:t>Geld</a:t>
            </a:r>
            <a:r>
              <a:rPr lang="fr-CH" sz="2000" dirty="0" smtClean="0"/>
              <a:t>.</a:t>
            </a:r>
          </a:p>
          <a:p>
            <a:r>
              <a:rPr lang="fr-CH" sz="2000" i="1" dirty="0" smtClean="0"/>
              <a:t>I </a:t>
            </a:r>
            <a:r>
              <a:rPr lang="fr-CH" sz="2000" i="1" dirty="0" err="1" smtClean="0"/>
              <a:t>don’t</a:t>
            </a:r>
            <a:r>
              <a:rPr lang="fr-CH" sz="2000" i="1" dirty="0" smtClean="0"/>
              <a:t> have </a:t>
            </a:r>
            <a:r>
              <a:rPr lang="fr-CH" sz="2000" i="1" dirty="0" err="1" smtClean="0"/>
              <a:t>enough</a:t>
            </a:r>
            <a:r>
              <a:rPr lang="fr-CH" sz="2000" i="1" dirty="0" smtClean="0"/>
              <a:t> money.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287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Plain model </a:t>
            </a:r>
            <a:r>
              <a:rPr lang="fr-CH" dirty="0" err="1" smtClean="0"/>
              <a:t>transfer</a:t>
            </a:r>
            <a:r>
              <a:rPr lang="fr-CH" dirty="0" smtClean="0"/>
              <a:t>:</a:t>
            </a:r>
          </a:p>
          <a:p>
            <a:pPr lvl="1"/>
            <a:r>
              <a:rPr lang="fr-CH" smtClean="0"/>
              <a:t>Apply Standard German tagger on Alsatian data</a:t>
            </a:r>
            <a:endParaRPr lang="fr-CH" dirty="0" smtClean="0"/>
          </a:p>
          <a:p>
            <a:r>
              <a:rPr lang="fr-CH" dirty="0" err="1" smtClean="0"/>
              <a:t>Example</a:t>
            </a:r>
            <a:r>
              <a:rPr lang="fr-CH" dirty="0" smtClean="0"/>
              <a:t>: </a:t>
            </a:r>
          </a:p>
          <a:p>
            <a:pPr lvl="1"/>
            <a:r>
              <a:rPr lang="fr-CH" dirty="0" err="1" smtClean="0"/>
              <a:t>Words</a:t>
            </a:r>
            <a:r>
              <a:rPr lang="fr-CH" dirty="0" smtClean="0"/>
              <a:t> in </a:t>
            </a:r>
            <a:r>
              <a:rPr lang="fr-CH" dirty="0" err="1" smtClean="0"/>
              <a:t>red</a:t>
            </a:r>
            <a:r>
              <a:rPr lang="fr-CH" dirty="0" smtClean="0"/>
              <a:t> are </a:t>
            </a:r>
            <a:r>
              <a:rPr lang="fr-CH" dirty="0" err="1" smtClean="0"/>
              <a:t>identical</a:t>
            </a:r>
            <a:r>
              <a:rPr lang="fr-CH" dirty="0" smtClean="0"/>
              <a:t> in </a:t>
            </a:r>
            <a:r>
              <a:rPr lang="fr-CH" smtClean="0"/>
              <a:t>Standard German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18" y="3683850"/>
            <a:ext cx="6286852" cy="360040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70469"/>
              </p:ext>
            </p:extLst>
          </p:nvPr>
        </p:nvGraphicFramePr>
        <p:xfrm>
          <a:off x="1281343" y="4502151"/>
          <a:ext cx="6096001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2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Text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+mj-lt"/>
                        </a:rPr>
                        <a:t>TreeTagger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Stanford 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Alsace [news]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Duttlenheim</a:t>
                      </a:r>
                      <a:r>
                        <a:rPr lang="en-US" dirty="0" smtClean="0"/>
                        <a:t> [theater]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Hoflieferant</a:t>
                      </a:r>
                      <a:r>
                        <a:rPr lang="en-US" dirty="0" smtClean="0"/>
                        <a:t> [theater]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938446" y="3683850"/>
            <a:ext cx="1534324" cy="36004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transfer and</a:t>
            </a:r>
            <a:br>
              <a:rPr lang="en-US" smtClean="0"/>
            </a:br>
            <a:r>
              <a:rPr lang="en-US" smtClean="0"/>
              <a:t>model </a:t>
            </a:r>
            <a:r>
              <a:rPr lang="en-US" smtClean="0"/>
              <a:t>transfer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do the different methods handle the following characteristics?</a:t>
            </a:r>
          </a:p>
          <a:p>
            <a:pPr lvl="1"/>
            <a:r>
              <a:rPr lang="en-US" smtClean="0"/>
              <a:t>Word order differences between HRL and LRL</a:t>
            </a:r>
            <a:endParaRPr lang="en-US" smtClean="0"/>
          </a:p>
          <a:p>
            <a:pPr lvl="1"/>
            <a:r>
              <a:rPr lang="en-US" smtClean="0"/>
              <a:t>Polysemy/homonymy in HRL/LRL</a:t>
            </a:r>
            <a:endParaRPr lang="en-US" smtClean="0"/>
          </a:p>
          <a:p>
            <a:pPr lvl="1"/>
            <a:r>
              <a:rPr lang="en-US" smtClean="0"/>
              <a:t>False friends</a:t>
            </a:r>
          </a:p>
          <a:p>
            <a:pPr lvl="1"/>
            <a:r>
              <a:rPr lang="en-US" smtClean="0"/>
              <a:t>Grammatical categories not present in HRL/LRL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Translate the </a:t>
            </a:r>
            <a:r>
              <a:rPr lang="en-US" dirty="0" smtClean="0">
                <a:solidFill>
                  <a:srgbClr val="00B050"/>
                </a:solidFill>
              </a:rPr>
              <a:t>107 most frequent Alsatian word forms</a:t>
            </a:r>
            <a:r>
              <a:rPr lang="en-US" dirty="0" smtClean="0"/>
              <a:t> to </a:t>
            </a:r>
            <a:r>
              <a:rPr lang="en-US" smtClean="0"/>
              <a:t>German: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29447"/>
            <a:ext cx="6264696" cy="659442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23728" y="3028849"/>
            <a:ext cx="792088" cy="36004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23928" y="3028849"/>
            <a:ext cx="1512168" cy="36004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4292"/>
              </p:ext>
            </p:extLst>
          </p:nvPr>
        </p:nvGraphicFramePr>
        <p:xfrm>
          <a:off x="1295636" y="4054758"/>
          <a:ext cx="6768752" cy="21234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9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Text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+mj-lt"/>
                        </a:rPr>
                        <a:t>TreeTagger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Stanford 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0" dirty="0" err="1" smtClean="0">
                          <a:latin typeface="+mj-lt"/>
                        </a:rPr>
                        <a:t>Translated</a:t>
                      </a:r>
                      <a:r>
                        <a:rPr lang="fr-CH" b="0" baseline="0" dirty="0" smtClean="0">
                          <a:latin typeface="+mj-lt"/>
                        </a:rPr>
                        <a:t> </a:t>
                      </a:r>
                      <a:r>
                        <a:rPr lang="fr-CH" b="0" baseline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Alsace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79%  (+31%)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  (+30%)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Duttlenheim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  (+19%)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88%  (+11%)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Hoflieferant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78%  (+14%)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82%  (+15%)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17%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83%  (+33%)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85%  (+32%)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36%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29964" y="3026379"/>
            <a:ext cx="1534324" cy="36004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/>
          </a:bodyPr>
          <a:lstStyle/>
          <a:p>
            <a:r>
              <a:rPr lang="en-US" smtClean="0"/>
              <a:t>Plain </a:t>
            </a:r>
            <a:r>
              <a:rPr lang="en-US" dirty="0" smtClean="0"/>
              <a:t>model transfer is not enough</a:t>
            </a:r>
          </a:p>
          <a:p>
            <a:pPr lvl="1"/>
            <a:r>
              <a:rPr lang="en-US" dirty="0" smtClean="0"/>
              <a:t>Even when languages are closely related</a:t>
            </a:r>
          </a:p>
          <a:p>
            <a:pPr lvl="1"/>
            <a:r>
              <a:rPr lang="en-US" dirty="0" smtClean="0"/>
              <a:t>48%-77% accuracy for tagging</a:t>
            </a:r>
            <a:endParaRPr lang="en-US" dirty="0"/>
          </a:p>
          <a:p>
            <a:r>
              <a:rPr lang="en-US" dirty="0" smtClean="0"/>
              <a:t>Manual annotation (translation) of about 100 high-frequency words helps a lot:</a:t>
            </a:r>
          </a:p>
          <a:p>
            <a:pPr lvl="1"/>
            <a:r>
              <a:rPr lang="en-US" dirty="0" smtClean="0"/>
              <a:t>48</a:t>
            </a:r>
            <a:r>
              <a:rPr lang="en-US" dirty="0"/>
              <a:t>% → </a:t>
            </a:r>
            <a:r>
              <a:rPr lang="en-US" dirty="0" smtClean="0"/>
              <a:t>79%, 77% → 88% accuracy</a:t>
            </a:r>
          </a:p>
          <a:p>
            <a:pPr lvl="1"/>
            <a:r>
              <a:rPr lang="fr-CH" dirty="0" err="1" smtClean="0"/>
              <a:t>Recall</a:t>
            </a:r>
            <a:r>
              <a:rPr lang="fr-CH" dirty="0" smtClean="0"/>
              <a:t> </a:t>
            </a:r>
            <a:r>
              <a:rPr lang="fr-CH" err="1" smtClean="0"/>
              <a:t>unrelated</a:t>
            </a:r>
            <a:r>
              <a:rPr lang="fr-CH" smtClean="0"/>
              <a:t> languages:</a:t>
            </a:r>
            <a:br>
              <a:rPr lang="fr-CH" smtClean="0"/>
            </a:br>
            <a:r>
              <a:rPr lang="fr-CH" smtClean="0"/>
              <a:t>2h </a:t>
            </a:r>
            <a:r>
              <a:rPr lang="fr-CH" smtClean="0"/>
              <a:t>of annotation </a:t>
            </a:r>
            <a:r>
              <a:rPr lang="fr-CH" dirty="0" smtClean="0"/>
              <a:t>≈ </a:t>
            </a:r>
            <a:r>
              <a:rPr lang="fr-CH" smtClean="0"/>
              <a:t>1000 </a:t>
            </a:r>
            <a:r>
              <a:rPr lang="fr-CH" smtClean="0"/>
              <a:t>word/tag pairs</a:t>
            </a:r>
            <a:endParaRPr lang="en-US" dirty="0" smtClean="0"/>
          </a:p>
          <a:p>
            <a:pPr lvl="1"/>
            <a:r>
              <a:rPr lang="en-US" dirty="0" smtClean="0"/>
              <a:t>The most frequent words help most. Influence of additional words decreases with decreasing </a:t>
            </a:r>
            <a:r>
              <a:rPr lang="en-US" smtClean="0"/>
              <a:t>frequency.</a:t>
            </a:r>
          </a:p>
          <a:p>
            <a:pPr lvl="1"/>
            <a:r>
              <a:rPr lang="en-US"/>
              <a:t>Not only the translated word forms are tagged more correctly, also their surroundings</a:t>
            </a:r>
            <a:r>
              <a:rPr lang="en-US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86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0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ArchiMob corpus:</a:t>
            </a:r>
          </a:p>
          <a:p>
            <a:pPr lvl="1"/>
            <a:r>
              <a:rPr lang="en-US" smtClean="0"/>
              <a:t>Transcribed video interviews in various Swiss German dialects</a:t>
            </a:r>
            <a:endParaRPr lang="fi-FI" smtClean="0"/>
          </a:p>
          <a:p>
            <a:pPr lvl="1"/>
            <a:r>
              <a:rPr lang="en-US" smtClean="0"/>
              <a:t>Goal: part-of-speech tagging</a:t>
            </a:r>
          </a:p>
          <a:p>
            <a:r>
              <a:rPr lang="en-US" smtClean="0"/>
              <a:t>Available training resources:</a:t>
            </a:r>
          </a:p>
          <a:p>
            <a:pPr lvl="1"/>
            <a:r>
              <a:rPr lang="en-US" smtClean="0"/>
              <a:t>TüBa-D/S: </a:t>
            </a:r>
            <a:r>
              <a:rPr lang="en-US" smtClean="0"/>
              <a:t>spontaneous dialogues, </a:t>
            </a:r>
            <a:r>
              <a:rPr lang="en-US" smtClean="0"/>
              <a:t>Standard </a:t>
            </a:r>
            <a:r>
              <a:rPr lang="en-US" smtClean="0"/>
              <a:t>German, 360k tokens</a:t>
            </a:r>
            <a:endParaRPr lang="en-US" smtClean="0"/>
          </a:p>
          <a:p>
            <a:pPr lvl="1"/>
            <a:r>
              <a:rPr lang="en-US" smtClean="0"/>
              <a:t>NOAH: Swiss German news articles, not the same transcription </a:t>
            </a:r>
            <a:r>
              <a:rPr lang="en-US" smtClean="0"/>
              <a:t>guidelines, 73k tokens</a:t>
            </a:r>
            <a:endParaRPr lang="en-US" smtClean="0"/>
          </a:p>
          <a:p>
            <a:r>
              <a:rPr lang="en-US" smtClean="0"/>
              <a:t>What is the best way to tag the ArchiMob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5988733"/>
            <a:ext cx="740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Samardzic et al.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(2016).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ArchiMob - A Corpus of Spoken Swiss German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LREC 2016.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Normalization: learn a character-level machine translation on hand-normalized data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355"/>
          <a:stretch/>
        </p:blipFill>
        <p:spPr>
          <a:xfrm>
            <a:off x="2005012" y="3211221"/>
            <a:ext cx="5133975" cy="19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don’t need to learn how to tag punctuation signs, as they don’t occur in the ArchiMob transcriptions...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211220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is a negative result for cross-lingual learning methods...</a:t>
            </a:r>
          </a:p>
          <a:p>
            <a:pPr lvl="1"/>
            <a:r>
              <a:rPr lang="en-US" smtClean="0"/>
              <a:t>Using test data backtranslation (=normalization) does not work better than a supervised model, even though the genre and transcription guidelines of the supervised model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35641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Further improvements:</a:t>
            </a:r>
          </a:p>
          <a:p>
            <a:pPr lvl="1"/>
            <a:r>
              <a:rPr lang="en-US" smtClean="0"/>
              <a:t>Annotate a document</a:t>
            </a:r>
          </a:p>
          <a:p>
            <a:pPr lvl="1"/>
            <a:r>
              <a:rPr lang="en-US" smtClean="0"/>
              <a:t>Hand-correct the annotations</a:t>
            </a:r>
          </a:p>
          <a:p>
            <a:pPr lvl="1"/>
            <a:r>
              <a:rPr lang="en-US" smtClean="0"/>
              <a:t>Add the corrected document to the training data</a:t>
            </a:r>
          </a:p>
          <a:p>
            <a:pPr lvl="1"/>
            <a:r>
              <a:rPr lang="en-US" smtClean="0"/>
              <a:t>Train a new tagger and repeat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213080"/>
            <a:ext cx="4857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 may not be useful for tagging, but can we use it for other purposes?</a:t>
            </a:r>
          </a:p>
          <a:p>
            <a:pPr lvl="1"/>
            <a:r>
              <a:rPr lang="en-US" smtClean="0"/>
              <a:t>Dialect-independent search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8" y="3113549"/>
            <a:ext cx="4803703" cy="35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 may not be useful for tagging, but can we use it for other purposes?</a:t>
            </a:r>
          </a:p>
          <a:p>
            <a:pPr lvl="1"/>
            <a:r>
              <a:rPr lang="en-US" smtClean="0"/>
              <a:t>We can create a distinct normalization system for each document</a:t>
            </a:r>
          </a:p>
          <a:p>
            <a:pPr lvl="1"/>
            <a:r>
              <a:rPr lang="en-US" smtClean="0"/>
              <a:t>The normalization systems are character-level statistical machine translation systems, so transformations are stored in phrase tables</a:t>
            </a:r>
          </a:p>
          <a:p>
            <a:pPr lvl="1"/>
            <a:r>
              <a:rPr lang="en-US" smtClean="0"/>
              <a:t>Hypothesis: certain phrase pairs show regionally different frequency distributions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05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LRL is closely related to the HRL,</a:t>
            </a:r>
            <a:br>
              <a:rPr lang="en-US" smtClean="0"/>
            </a:br>
            <a:r>
              <a:rPr lang="en-US" smtClean="0"/>
              <a:t>how does this simplify...</a:t>
            </a:r>
          </a:p>
          <a:p>
            <a:pPr lvl="1"/>
            <a:r>
              <a:rPr lang="en-US" smtClean="0"/>
              <a:t>... the use of data transfer methods?</a:t>
            </a:r>
          </a:p>
          <a:p>
            <a:pPr lvl="1"/>
            <a:r>
              <a:rPr lang="en-US" smtClean="0"/>
              <a:t>... the use of model transfer methods?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66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mtClean="0"/>
                  <a:t>From which dialectal transcriptions arises normalized </a:t>
                </a:r>
                <a:r>
                  <a:rPr lang="en-US" i="1" smtClean="0"/>
                  <a:t>ck</a:t>
                </a:r>
                <a:r>
                  <a:rPr lang="en-US" smtClean="0"/>
                  <a:t>?</a:t>
                </a:r>
              </a:p>
              <a:p>
                <a:r>
                  <a:rPr lang="en-US" smtClean="0"/>
                  <a:t>Look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(∗|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in phrase tables:</a:t>
                </a:r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r>
                  <a:rPr lang="en-US" smtClean="0"/>
                  <a:t>Plot probabilities for one variant,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gg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i-FI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99197"/>
              </p:ext>
            </p:extLst>
          </p:nvPr>
        </p:nvGraphicFramePr>
        <p:xfrm>
          <a:off x="944135" y="3203497"/>
          <a:ext cx="6214947" cy="189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49">
                  <a:extLst>
                    <a:ext uri="{9D8B030D-6E8A-4147-A177-3AD203B41FA5}">
                      <a16:colId xmlns:a16="http://schemas.microsoft.com/office/drawing/2014/main" val="2519677022"/>
                    </a:ext>
                  </a:extLst>
                </a:gridCol>
                <a:gridCol w="2071649">
                  <a:extLst>
                    <a:ext uri="{9D8B030D-6E8A-4147-A177-3AD203B41FA5}">
                      <a16:colId xmlns:a16="http://schemas.microsoft.com/office/drawing/2014/main" val="3135430434"/>
                    </a:ext>
                  </a:extLst>
                </a:gridCol>
                <a:gridCol w="2071649">
                  <a:extLst>
                    <a:ext uri="{9D8B030D-6E8A-4147-A177-3AD203B41FA5}">
                      <a16:colId xmlns:a16="http://schemas.microsoft.com/office/drawing/2014/main" val="3628362607"/>
                    </a:ext>
                  </a:extLst>
                </a:gridCol>
              </a:tblGrid>
              <a:tr h="777488"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Transcription</a:t>
                      </a:r>
                      <a:r>
                        <a:rPr lang="en-US" b="0" baseline="0" smtClean="0">
                          <a:latin typeface="+mj-lt"/>
                        </a:rPr>
                        <a:t> -&gt; Normalization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smtClean="0">
                          <a:latin typeface="+mj-lt"/>
                        </a:rPr>
                        <a:t>Document 1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smtClean="0">
                          <a:latin typeface="+mj-lt"/>
                        </a:rPr>
                        <a:t>Document 2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1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k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37.0%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95.2%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2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gg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63.0%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2.4%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9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ch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2.4%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2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0544"/>
            <a:ext cx="7956485" cy="37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4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18" y="1690689"/>
            <a:ext cx="7015163" cy="4805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5930" y="1862539"/>
            <a:ext cx="157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Green areas:</a:t>
            </a:r>
          </a:p>
          <a:p>
            <a:r>
              <a:rPr lang="en-US" smtClean="0"/>
              <a:t>Use of /gg/ reported </a:t>
            </a:r>
            <a:r>
              <a:rPr lang="fi-FI" smtClean="0"/>
              <a:t>by a dialect atlas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05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96" y="1699497"/>
            <a:ext cx="7066407" cy="48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" y="1607565"/>
            <a:ext cx="7027545" cy="49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072005" cy="1325563"/>
          </a:xfrm>
        </p:spPr>
        <p:txBody>
          <a:bodyPr/>
          <a:lstStyle/>
          <a:p>
            <a:r>
              <a:rPr lang="fr-CH" dirty="0" smtClean="0"/>
              <a:t>Multi-source </a:t>
            </a:r>
            <a:r>
              <a:rPr lang="fr-CH" dirty="0" err="1" smtClean="0"/>
              <a:t>tagging</a:t>
            </a:r>
            <a:r>
              <a:rPr lang="fr-CH" dirty="0" smtClean="0"/>
              <a:t> for </a:t>
            </a:r>
            <a:r>
              <a:rPr lang="fr-CH" dirty="0" err="1" smtClean="0"/>
              <a:t>Rusyn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67" y="1561380"/>
            <a:ext cx="6797968" cy="50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16586" cy="1325563"/>
          </a:xfrm>
        </p:spPr>
        <p:txBody>
          <a:bodyPr/>
          <a:lstStyle/>
          <a:p>
            <a:r>
              <a:rPr lang="fr-CH" dirty="0" smtClean="0"/>
              <a:t>Multi-source </a:t>
            </a:r>
            <a:r>
              <a:rPr lang="fr-CH" dirty="0" err="1" smtClean="0"/>
              <a:t>tagging</a:t>
            </a:r>
            <a:r>
              <a:rPr lang="fr-CH" dirty="0" smtClean="0"/>
              <a:t> for </a:t>
            </a:r>
            <a:r>
              <a:rPr lang="fr-CH" dirty="0" err="1" smtClean="0"/>
              <a:t>Rusyn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 err="1" smtClean="0"/>
              <a:t>Rusyn</a:t>
            </a:r>
            <a:r>
              <a:rPr lang="fr-CH" dirty="0" smtClean="0"/>
              <a:t>: </a:t>
            </a:r>
            <a:r>
              <a:rPr lang="fr-CH" dirty="0" err="1" smtClean="0"/>
              <a:t>Slavic</a:t>
            </a:r>
            <a:r>
              <a:rPr lang="fr-CH" dirty="0" smtClean="0"/>
              <a:t> </a:t>
            </a:r>
            <a:r>
              <a:rPr lang="fr-CH" dirty="0" err="1" smtClean="0"/>
              <a:t>minority</a:t>
            </a:r>
            <a:r>
              <a:rPr lang="fr-CH" dirty="0" smtClean="0"/>
              <a:t> </a:t>
            </a:r>
            <a:r>
              <a:rPr lang="fr-CH" dirty="0" err="1" smtClean="0"/>
              <a:t>language</a:t>
            </a:r>
            <a:r>
              <a:rPr lang="fr-CH" dirty="0" smtClean="0"/>
              <a:t>,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err="1" smtClean="0"/>
              <a:t>regional</a:t>
            </a:r>
            <a:r>
              <a:rPr lang="fr-CH" smtClean="0"/>
              <a:t> dialects</a:t>
            </a:r>
            <a:endParaRPr lang="fr-CH" dirty="0"/>
          </a:p>
          <a:p>
            <a:r>
              <a:rPr lang="fr-CH" dirty="0" smtClean="0"/>
              <a:t>Corpus of </a:t>
            </a:r>
            <a:r>
              <a:rPr lang="fr-CH" dirty="0" err="1" smtClean="0"/>
              <a:t>Spoken</a:t>
            </a:r>
            <a:r>
              <a:rPr lang="fr-CH" dirty="0" smtClean="0"/>
              <a:t> </a:t>
            </a:r>
            <a:r>
              <a:rPr lang="fr-CH" dirty="0" err="1" smtClean="0"/>
              <a:t>Rusyn</a:t>
            </a:r>
            <a:r>
              <a:rPr lang="fr-CH" dirty="0" smtClean="0"/>
              <a:t>:</a:t>
            </a:r>
          </a:p>
          <a:p>
            <a:pPr lvl="1"/>
            <a:r>
              <a:rPr lang="fr-CH" dirty="0" err="1" smtClean="0"/>
              <a:t>Transcribed</a:t>
            </a:r>
            <a:r>
              <a:rPr lang="fr-CH" dirty="0" smtClean="0"/>
              <a:t> speech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different</a:t>
            </a:r>
            <a:r>
              <a:rPr lang="fr-CH" dirty="0" smtClean="0"/>
              <a:t> areas</a:t>
            </a:r>
          </a:p>
          <a:p>
            <a:pPr lvl="1"/>
            <a:r>
              <a:rPr lang="fr-CH" dirty="0" err="1" smtClean="0"/>
              <a:t>Written</a:t>
            </a:r>
            <a:r>
              <a:rPr lang="fr-CH" dirty="0" smtClean="0"/>
              <a:t> in </a:t>
            </a:r>
            <a:r>
              <a:rPr lang="fr-CH" dirty="0" err="1" smtClean="0"/>
              <a:t>Cyrillic</a:t>
            </a:r>
            <a:r>
              <a:rPr lang="fr-CH" dirty="0" smtClean="0"/>
              <a:t> script</a:t>
            </a:r>
          </a:p>
          <a:p>
            <a:pPr lvl="1"/>
            <a:r>
              <a:rPr lang="fr-CH" dirty="0" smtClean="0"/>
              <a:t>To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annotated</a:t>
            </a:r>
            <a:r>
              <a:rPr lang="fr-CH" dirty="0" smtClean="0"/>
              <a:t>: </a:t>
            </a:r>
            <a:r>
              <a:rPr lang="fr-CH" err="1" smtClean="0"/>
              <a:t>morphosyntactic</a:t>
            </a:r>
            <a:r>
              <a:rPr lang="fr-CH" smtClean="0"/>
              <a:t> tagging</a:t>
            </a:r>
          </a:p>
          <a:p>
            <a:endParaRPr lang="fr-CH" dirty="0"/>
          </a:p>
          <a:p>
            <a:endParaRPr lang="fr-CH" dirty="0"/>
          </a:p>
          <a:p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37</a:t>
            </a:fld>
            <a:endParaRPr lang="fr-CH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450702"/>
              </p:ext>
            </p:extLst>
          </p:nvPr>
        </p:nvGraphicFramePr>
        <p:xfrm>
          <a:off x="628650" y="4420842"/>
          <a:ext cx="8107610" cy="1336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6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1837"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но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безівно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як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він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дезь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го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убили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у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вовка</a:t>
                      </a:r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INTJ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ADV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VERB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ADP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NOUN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PUNCT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PronType=Int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Case=Nom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Case=Acc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Mood=Ind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Case=Loc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Number=Plur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Number=Sing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Number=Sing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Tense=Past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Number=Plur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Person=3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Person=3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Prs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Prs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1" y="5892582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Yves Scherrer &amp; Achim Rabus (2017).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Multi-source morphosyntactic tagging for Spoken Rusyn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In Proceedings of 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VarDial 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2017.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93511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39</a:t>
            </a:fld>
            <a:endParaRPr lang="fr-CH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28650" y="2697092"/>
            <a:ext cx="6745992" cy="4024384"/>
            <a:chOff x="35496" y="1781597"/>
            <a:chExt cx="5621660" cy="33536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96" y="1781597"/>
              <a:ext cx="4171950" cy="33242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206" y="1839600"/>
              <a:ext cx="1504950" cy="329565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66" y="274638"/>
            <a:ext cx="295275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1686059"/>
            <a:ext cx="47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>
                <a:latin typeface="+mj-lt"/>
              </a:rPr>
              <a:t>MS: </a:t>
            </a:r>
            <a:r>
              <a:rPr lang="fr-CH" sz="2000" dirty="0" err="1" smtClean="0"/>
              <a:t>Concatenate</a:t>
            </a:r>
            <a:r>
              <a:rPr lang="fr-CH" sz="2000" dirty="0" smtClean="0"/>
              <a:t> training data </a:t>
            </a:r>
            <a:r>
              <a:rPr lang="fr-CH" sz="2000" dirty="0" err="1" smtClean="0"/>
              <a:t>from</a:t>
            </a:r>
            <a:r>
              <a:rPr lang="fr-CH" sz="2000" dirty="0" smtClean="0"/>
              <a:t> PL, SK, UK, RU</a:t>
            </a:r>
            <a:r>
              <a:rPr lang="fr-CH" sz="2000" smtClean="0"/>
              <a:t>, RU-STR, train single tagger</a:t>
            </a:r>
            <a:endParaRPr lang="fr-CH" sz="2000" dirty="0"/>
          </a:p>
          <a:p>
            <a:r>
              <a:rPr lang="fr-CH" sz="2000" dirty="0" smtClean="0">
                <a:latin typeface="+mj-lt"/>
              </a:rPr>
              <a:t>MS-B: </a:t>
            </a:r>
            <a:r>
              <a:rPr lang="fr-CH" sz="2000" dirty="0" err="1" smtClean="0"/>
              <a:t>with</a:t>
            </a:r>
            <a:r>
              <a:rPr lang="fr-CH" sz="2000" dirty="0" smtClean="0"/>
              <a:t> </a:t>
            </a:r>
            <a:r>
              <a:rPr lang="fr-CH" sz="2000" dirty="0" err="1" smtClean="0"/>
              <a:t>added</a:t>
            </a:r>
            <a:r>
              <a:rPr lang="fr-CH" sz="2000" dirty="0" smtClean="0"/>
              <a:t> </a:t>
            </a:r>
            <a:r>
              <a:rPr lang="fr-CH" sz="2000" dirty="0" err="1" smtClean="0"/>
              <a:t>word</a:t>
            </a:r>
            <a:r>
              <a:rPr lang="fr-CH" sz="2000" dirty="0" smtClean="0"/>
              <a:t>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31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Data transfer is easier</a:t>
            </a:r>
          </a:p>
          <a:p>
            <a:pPr lvl="1"/>
            <a:r>
              <a:rPr lang="en-US" smtClean="0"/>
              <a:t>Parallel corpora for projection are “more parallel”</a:t>
            </a:r>
          </a:p>
          <a:p>
            <a:pPr lvl="1"/>
            <a:r>
              <a:rPr lang="en-US" smtClean="0"/>
              <a:t>Training data translation can be done word-by-word or character-by-character</a:t>
            </a:r>
          </a:p>
          <a:p>
            <a:r>
              <a:rPr lang="en-US" smtClean="0"/>
              <a:t>Model transfer works better</a:t>
            </a:r>
          </a:p>
          <a:p>
            <a:pPr lvl="1"/>
            <a:r>
              <a:rPr lang="en-US"/>
              <a:t>Larger number of identical words, so plain model </a:t>
            </a:r>
            <a:r>
              <a:rPr lang="en-US"/>
              <a:t>transfer </a:t>
            </a:r>
            <a:r>
              <a:rPr lang="en-US" smtClean="0"/>
              <a:t>works</a:t>
            </a:r>
            <a:endParaRPr lang="en-US" smtClean="0"/>
          </a:p>
          <a:p>
            <a:pPr lvl="1"/>
            <a:r>
              <a:rPr lang="en-US" smtClean="0"/>
              <a:t>Assumptions </a:t>
            </a:r>
            <a:r>
              <a:rPr lang="en-US" smtClean="0"/>
              <a:t>about constant word order are more realistic</a:t>
            </a:r>
          </a:p>
          <a:p>
            <a:pPr lvl="1"/>
            <a:r>
              <a:rPr lang="en-US" smtClean="0"/>
              <a:t>Cognate </a:t>
            </a:r>
            <a:r>
              <a:rPr lang="en-US" smtClean="0"/>
              <a:t>matching instead of bilingual lexicon induction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462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6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mtClean="0"/>
              <a:t>Relexicalization with</a:t>
            </a:r>
            <a:br>
              <a:rPr lang="fr-CH" smtClean="0"/>
            </a:br>
            <a:r>
              <a:rPr lang="fr-CH" smtClean="0"/>
              <a:t>cognate 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812634"/>
            <a:ext cx="7959213" cy="4800600"/>
          </a:xfrm>
        </p:spPr>
        <p:txBody>
          <a:bodyPr>
            <a:normAutofit/>
          </a:bodyPr>
          <a:lstStyle/>
          <a:p>
            <a:r>
              <a:rPr lang="fr-CH" smtClean="0"/>
              <a:t>Goals:</a:t>
            </a:r>
          </a:p>
          <a:p>
            <a:pPr lvl="1"/>
            <a:r>
              <a:rPr lang="fr-CH" smtClean="0"/>
              <a:t>Don’t use any bilingual resources (dictionaries, parallel corpora)</a:t>
            </a:r>
          </a:p>
          <a:p>
            <a:pPr lvl="1"/>
            <a:r>
              <a:rPr lang="fr-CH" smtClean="0"/>
              <a:t>Don’t do any manual annotation work</a:t>
            </a:r>
          </a:p>
          <a:p>
            <a:pPr lvl="1"/>
            <a:r>
              <a:rPr lang="fr-CH" smtClean="0"/>
              <a:t>But restrict experiments to closely related languages</a:t>
            </a:r>
            <a:endParaRPr lang="fr-CH" smtClean="0"/>
          </a:p>
          <a:p>
            <a:pPr lvl="1"/>
            <a:r>
              <a:rPr lang="fr-CH" smtClean="0"/>
              <a:t>Comparable raw text </a:t>
            </a:r>
            <a:r>
              <a:rPr lang="fr-CH" smtClean="0"/>
              <a:t>for all </a:t>
            </a:r>
            <a:r>
              <a:rPr lang="fr-CH" smtClean="0"/>
              <a:t>languages is available (Wikipedia)</a:t>
            </a:r>
            <a:endParaRPr lang="fr-CH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41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6" y="4574546"/>
            <a:ext cx="6035628" cy="20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err="1" smtClean="0"/>
              <a:t>Approach</a:t>
            </a:r>
            <a:r>
              <a:rPr lang="fr-CH" dirty="0" smtClean="0"/>
              <a:t> 1 (BI-SIM):</a:t>
            </a:r>
          </a:p>
          <a:p>
            <a:pPr lvl="1"/>
            <a:r>
              <a:rPr lang="fr-CH"/>
              <a:t>F</a:t>
            </a:r>
            <a:r>
              <a:rPr lang="fr-CH" smtClean="0"/>
              <a:t>or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of the HRL</a:t>
            </a:r>
            <a:r>
              <a:rPr lang="fr-CH" smtClean="0"/>
              <a:t>, find the </a:t>
            </a:r>
            <a:r>
              <a:rPr lang="fr-CH" dirty="0" err="1" smtClean="0"/>
              <a:t>most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LRL </a:t>
            </a:r>
            <a:r>
              <a:rPr lang="fr-CH" dirty="0" err="1" smtClean="0"/>
              <a:t>word</a:t>
            </a:r>
            <a:r>
              <a:rPr lang="fr-CH" smtClean="0"/>
              <a:t>, then relexicalize the HRL tagger</a:t>
            </a:r>
            <a:endParaRPr lang="fr-CH" dirty="0" smtClean="0"/>
          </a:p>
          <a:p>
            <a:r>
              <a:rPr lang="fr-CH" dirty="0" err="1" smtClean="0"/>
              <a:t>Approach</a:t>
            </a:r>
            <a:r>
              <a:rPr lang="fr-CH" dirty="0" smtClean="0"/>
              <a:t> 2 (CSMT):</a:t>
            </a:r>
          </a:p>
          <a:p>
            <a:pPr lvl="1"/>
            <a:r>
              <a:rPr lang="fr-CH" dirty="0" smtClean="0"/>
              <a:t>Train a model of </a:t>
            </a:r>
            <a:r>
              <a:rPr lang="fr-CH" dirty="0" err="1" smtClean="0"/>
              <a:t>language</a:t>
            </a:r>
            <a:r>
              <a:rPr lang="fr-CH" dirty="0" smtClean="0"/>
              <a:t> </a:t>
            </a:r>
            <a:r>
              <a:rPr lang="fr-CH" dirty="0" err="1" smtClean="0"/>
              <a:t>relatedness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the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1</a:t>
            </a:r>
          </a:p>
          <a:p>
            <a:pPr lvl="1"/>
            <a:r>
              <a:rPr lang="fr-CH" smtClean="0"/>
              <a:t>For each </a:t>
            </a:r>
            <a:r>
              <a:rPr lang="fr-CH" dirty="0" smtClean="0"/>
              <a:t>HRL </a:t>
            </a:r>
            <a:r>
              <a:rPr lang="fr-CH" dirty="0" err="1" smtClean="0"/>
              <a:t>word</a:t>
            </a:r>
            <a:r>
              <a:rPr lang="fr-CH" smtClean="0"/>
              <a:t>, find the </a:t>
            </a:r>
            <a:r>
              <a:rPr lang="fr-CH" dirty="0" err="1" smtClean="0"/>
              <a:t>most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LRL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according</a:t>
            </a:r>
            <a:r>
              <a:rPr lang="fr-CH" dirty="0" smtClean="0"/>
              <a:t> to </a:t>
            </a:r>
            <a:r>
              <a:rPr lang="fr-CH" dirty="0" err="1" smtClean="0"/>
              <a:t>this</a:t>
            </a:r>
            <a:r>
              <a:rPr lang="fr-CH" dirty="0" smtClean="0"/>
              <a:t> model, </a:t>
            </a:r>
            <a:r>
              <a:rPr lang="fr-CH"/>
              <a:t>and </a:t>
            </a:r>
            <a:r>
              <a:rPr lang="fr-CH" smtClean="0"/>
              <a:t>relexicalize the HRL tagger</a:t>
            </a:r>
            <a:endParaRPr lang="fr-CH" dirty="0" smtClean="0"/>
          </a:p>
          <a:p>
            <a:r>
              <a:rPr lang="fr-CH" dirty="0" err="1" smtClean="0"/>
              <a:t>Approach</a:t>
            </a:r>
            <a:r>
              <a:rPr lang="fr-CH" dirty="0" smtClean="0"/>
              <a:t> 3 (</a:t>
            </a:r>
            <a:r>
              <a:rPr lang="fr-CH" dirty="0" err="1" smtClean="0"/>
              <a:t>Context</a:t>
            </a:r>
            <a:r>
              <a:rPr lang="fr-CH" dirty="0" smtClean="0"/>
              <a:t>):</a:t>
            </a:r>
          </a:p>
          <a:p>
            <a:pPr lvl="1"/>
            <a:r>
              <a:rPr lang="fr-CH" dirty="0" smtClean="0"/>
              <a:t>Train </a:t>
            </a:r>
            <a:r>
              <a:rPr lang="fr-CH" dirty="0" err="1" smtClean="0"/>
              <a:t>contextual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model </a:t>
            </a:r>
            <a:r>
              <a:rPr lang="fr-CH" dirty="0" err="1" smtClean="0"/>
              <a:t>using</a:t>
            </a:r>
            <a:r>
              <a:rPr lang="fr-CH" dirty="0" smtClean="0"/>
              <a:t> the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2 as </a:t>
            </a:r>
            <a:r>
              <a:rPr lang="fr-CH" dirty="0" err="1" smtClean="0"/>
              <a:t>seed</a:t>
            </a:r>
            <a:r>
              <a:rPr lang="fr-CH" dirty="0" smtClean="0"/>
              <a:t> </a:t>
            </a:r>
            <a:r>
              <a:rPr lang="fr-CH" dirty="0" err="1" smtClean="0"/>
              <a:t>lexicon</a:t>
            </a:r>
            <a:endParaRPr lang="fr-CH" dirty="0" smtClean="0"/>
          </a:p>
          <a:p>
            <a:pPr lvl="1"/>
            <a:r>
              <a:rPr lang="fr-CH" dirty="0" err="1" smtClean="0"/>
              <a:t>Find</a:t>
            </a:r>
            <a:r>
              <a:rPr lang="fr-CH" dirty="0" smtClean="0"/>
              <a:t> </a:t>
            </a:r>
            <a:r>
              <a:rPr lang="fr-CH" dirty="0" err="1" smtClean="0"/>
              <a:t>additional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contextual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</a:t>
            </a:r>
            <a:r>
              <a:rPr lang="fr-CH" smtClean="0"/>
              <a:t>and relexicalize the HRL tagger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81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43</a:t>
            </a:fld>
            <a:endParaRPr lang="fr-C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870441"/>
            <a:ext cx="7620000" cy="3622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5707916"/>
            <a:ext cx="723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Scherrer &amp; B. Sagot (2014).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A language-independent and fully unsupervised approach to lexicon induction and part-of-speech tagging for closely related languages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In Proceedings of LREC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Examples</a:t>
            </a:r>
            <a:r>
              <a:rPr lang="fr-CH" dirty="0" smtClean="0"/>
              <a:t> (Dutch-</a:t>
            </a:r>
            <a:r>
              <a:rPr lang="fr-CH" dirty="0" err="1" smtClean="0"/>
              <a:t>German</a:t>
            </a:r>
            <a:r>
              <a:rPr lang="fr-CH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1" y="2017896"/>
            <a:ext cx="7785199" cy="41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r>
              <a:rPr lang="fr-CH" dirty="0" smtClean="0"/>
              <a:t> – </a:t>
            </a:r>
            <a:r>
              <a:rPr lang="fr-CH" dirty="0" err="1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1571294"/>
            <a:ext cx="8388424" cy="51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Monolingual</a:t>
            </a:r>
            <a:r>
              <a:rPr lang="fr-CH" dirty="0" smtClean="0"/>
              <a:t> </a:t>
            </a:r>
            <a:r>
              <a:rPr lang="fr-CH" dirty="0" err="1" smtClean="0"/>
              <a:t>datasets</a:t>
            </a:r>
            <a:endParaRPr lang="fr-CH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46</a:t>
            </a:fld>
            <a:endParaRPr lang="fr-CH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51119"/>
              </p:ext>
            </p:extLst>
          </p:nvPr>
        </p:nvGraphicFramePr>
        <p:xfrm>
          <a:off x="951245" y="251793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H" b="0" dirty="0" smtClean="0">
                          <a:latin typeface="+mj-lt"/>
                        </a:rPr>
                        <a:t>LRL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smtClean="0">
                          <a:latin typeface="+mj-lt"/>
                        </a:rPr>
                        <a:t>HRL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140M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432M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5.4M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NL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>
                          <a:solidFill>
                            <a:srgbClr val="C00000"/>
                          </a:solidFill>
                        </a:rPr>
                        <a:t>0.5M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613M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PFL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0.3M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HSB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0.9M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86M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30M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206M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2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715200" cy="4800600"/>
          </a:xfrm>
        </p:spPr>
        <p:txBody>
          <a:bodyPr>
            <a:normAutofit/>
          </a:bodyPr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r>
              <a:rPr lang="fr-CH" dirty="0" smtClean="0"/>
              <a:t> </a:t>
            </a:r>
            <a:r>
              <a:rPr lang="fr-CH" dirty="0" err="1" smtClean="0"/>
              <a:t>needs</a:t>
            </a:r>
            <a:r>
              <a:rPr lang="fr-CH" dirty="0" smtClean="0"/>
              <a:t> to </a:t>
            </a:r>
            <a:r>
              <a:rPr lang="fr-CH" dirty="0" err="1" smtClean="0"/>
              <a:t>be</a:t>
            </a:r>
            <a:endParaRPr lang="fr-CH" dirty="0"/>
          </a:p>
          <a:p>
            <a:pPr lvl="1"/>
            <a:r>
              <a:rPr lang="fr-CH" smtClean="0"/>
              <a:t>language-pair-dependent</a:t>
            </a:r>
            <a:r>
              <a:rPr lang="fr-CH"/>
              <a:t/>
            </a:r>
            <a:br>
              <a:rPr lang="fr-CH"/>
            </a:br>
            <a:r>
              <a:rPr lang="fr-CH" smtClean="0"/>
              <a:t>(approach </a:t>
            </a:r>
            <a:r>
              <a:rPr lang="fr-CH" dirty="0" smtClean="0"/>
              <a:t>2 vs </a:t>
            </a:r>
            <a:r>
              <a:rPr lang="fr-CH" dirty="0" err="1" smtClean="0"/>
              <a:t>approach</a:t>
            </a:r>
            <a:r>
              <a:rPr lang="fr-CH" dirty="0" smtClean="0"/>
              <a:t> 1)</a:t>
            </a:r>
          </a:p>
          <a:p>
            <a:pPr lvl="1"/>
            <a:r>
              <a:rPr lang="fr-CH" dirty="0" err="1" smtClean="0"/>
              <a:t>enhanced</a:t>
            </a:r>
            <a:r>
              <a:rPr lang="fr-CH" dirty="0" smtClean="0"/>
              <a:t> by </a:t>
            </a:r>
            <a:r>
              <a:rPr lang="fr-CH" err="1" smtClean="0"/>
              <a:t>semantic</a:t>
            </a:r>
            <a:r>
              <a:rPr lang="fr-CH" smtClean="0"/>
              <a:t> information</a:t>
            </a:r>
            <a:br>
              <a:rPr lang="fr-CH" smtClean="0"/>
            </a:br>
            <a:r>
              <a:rPr lang="fr-CH" smtClean="0"/>
              <a:t>(approach </a:t>
            </a:r>
            <a:r>
              <a:rPr lang="fr-CH" dirty="0" smtClean="0"/>
              <a:t>3 vs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smtClean="0"/>
              <a:t>2)</a:t>
            </a:r>
            <a:endParaRPr lang="fr-CH" dirty="0" smtClean="0"/>
          </a:p>
          <a:p>
            <a:r>
              <a:rPr lang="fr-CH" dirty="0" err="1" smtClean="0"/>
              <a:t>Problems</a:t>
            </a:r>
            <a:r>
              <a:rPr lang="fr-CH" dirty="0" smtClean="0"/>
              <a:t>:</a:t>
            </a:r>
          </a:p>
          <a:p>
            <a:pPr lvl="1"/>
            <a:r>
              <a:rPr lang="fr-CH" err="1" smtClean="0"/>
              <a:t>Ambiguity</a:t>
            </a:r>
            <a:r>
              <a:rPr lang="fr-CH" smtClean="0"/>
              <a:t> handling:</a:t>
            </a:r>
            <a:br>
              <a:rPr lang="fr-CH" smtClean="0"/>
            </a:br>
            <a:r>
              <a:rPr lang="fr-CH" smtClean="0"/>
              <a:t>assumed 1-1 </a:t>
            </a:r>
            <a:r>
              <a:rPr lang="fr-CH" smtClean="0"/>
              <a:t>correspondence for relexicalization</a:t>
            </a:r>
            <a:endParaRPr lang="fr-CH" dirty="0"/>
          </a:p>
          <a:p>
            <a:pPr lvl="1"/>
            <a:r>
              <a:rPr lang="fr-CH" err="1" smtClean="0"/>
              <a:t>Tokenization</a:t>
            </a:r>
            <a:r>
              <a:rPr lang="fr-CH" smtClean="0"/>
              <a:t> differences:</a:t>
            </a:r>
            <a:br>
              <a:rPr lang="fr-CH" smtClean="0"/>
            </a:br>
            <a:r>
              <a:rPr lang="fr-CH" smtClean="0"/>
              <a:t>assumed 1-1 </a:t>
            </a:r>
            <a:r>
              <a:rPr lang="fr-CH" smtClean="0"/>
              <a:t>correspondence for relexicalization</a:t>
            </a:r>
            <a:endParaRPr lang="fr-CH" dirty="0" smtClean="0"/>
          </a:p>
          <a:p>
            <a:pPr lvl="1"/>
            <a:r>
              <a:rPr lang="fr-CH" dirty="0" err="1" smtClean="0"/>
              <a:t>Germanic</a:t>
            </a:r>
            <a:r>
              <a:rPr lang="fr-CH" dirty="0" smtClean="0"/>
              <a:t> </a:t>
            </a:r>
            <a:r>
              <a:rPr lang="fr-CH" dirty="0" err="1" smtClean="0"/>
              <a:t>languages</a:t>
            </a:r>
            <a:r>
              <a:rPr lang="fr-CH" dirty="0" smtClean="0"/>
              <a:t> </a:t>
            </a:r>
            <a:r>
              <a:rPr lang="fr-CH" err="1" smtClean="0"/>
              <a:t>perform</a:t>
            </a:r>
            <a:r>
              <a:rPr lang="fr-CH" smtClean="0"/>
              <a:t> poorly:</a:t>
            </a:r>
            <a:br>
              <a:rPr lang="fr-CH" smtClean="0"/>
            </a:br>
            <a:r>
              <a:rPr lang="fr-CH" smtClean="0"/>
              <a:t>compounds</a:t>
            </a:r>
            <a:r>
              <a:rPr lang="fr-CH" dirty="0" smtClean="0"/>
              <a:t>? </a:t>
            </a:r>
            <a:r>
              <a:rPr lang="fr-CH" dirty="0" err="1" smtClean="0"/>
              <a:t>spelling</a:t>
            </a:r>
            <a:r>
              <a:rPr lang="fr-CH" dirty="0" smtClean="0"/>
              <a:t>? data </a:t>
            </a:r>
            <a:r>
              <a:rPr lang="fr-CH" smtClean="0"/>
              <a:t>size?</a:t>
            </a:r>
            <a:endParaRPr lang="fr-CH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4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4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</a:t>
            </a:r>
            <a:br>
              <a:rPr lang="en-US" smtClean="0"/>
            </a:br>
            <a:r>
              <a:rPr lang="en-US" smtClean="0"/>
              <a:t>tagging and parsing</a:t>
            </a:r>
            <a:endParaRPr lang="fi-F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22660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Neural network models automatically perform some kind of delexicalization</a:t>
                </a:r>
              </a:p>
              <a:p>
                <a:r>
                  <a:rPr lang="en-US" smtClean="0"/>
                  <a:t>First layer:</a:t>
                </a:r>
              </a:p>
              <a:p>
                <a:pPr lvl="1"/>
                <a:r>
                  <a:rPr lang="en-US" smtClean="0"/>
                  <a:t>Lookup table</a:t>
                </a:r>
              </a:p>
              <a:p>
                <a:pPr lvl="1"/>
                <a:r>
                  <a:rPr lang="en-US" smtClean="0"/>
                  <a:t>Word form -&gt;</a:t>
                </a:r>
                <a:br>
                  <a:rPr lang="en-US" smtClean="0"/>
                </a:br>
                <a:r>
                  <a:rPr lang="en-US" smtClean="0"/>
                  <a:t>embedding vector</a:t>
                </a:r>
              </a:p>
              <a:p>
                <a:r>
                  <a:rPr lang="en-US" smtClean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i-FI" smtClean="0"/>
                  <a:t>s are language-</a:t>
                </a:r>
                <a:br>
                  <a:rPr lang="fi-FI" smtClean="0"/>
                </a:br>
                <a:r>
                  <a:rPr lang="fi-FI" smtClean="0"/>
                  <a:t>independent</a:t>
                </a:r>
              </a:p>
              <a:p>
                <a:r>
                  <a:rPr lang="en-US" smtClean="0"/>
                  <a:t>Delexicalization:</a:t>
                </a:r>
              </a:p>
              <a:p>
                <a:pPr lvl="1"/>
                <a:r>
                  <a:rPr lang="en-US" smtClean="0"/>
                  <a:t>Replace lookup table</a:t>
                </a:r>
                <a:br>
                  <a:rPr lang="en-US" smtClean="0"/>
                </a:br>
                <a:r>
                  <a:rPr lang="en-US" smtClean="0"/>
                  <a:t>by bilingual embeddings</a:t>
                </a:r>
                <a:endParaRPr lang="fi-FI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22660"/>
              </a:xfrm>
              <a:blipFill>
                <a:blip r:embed="rId2"/>
                <a:stretch>
                  <a:fillRect l="-1391" t="-2194" b="-64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223"/>
          <a:stretch/>
        </p:blipFill>
        <p:spPr>
          <a:xfrm>
            <a:off x="4572000" y="2755183"/>
            <a:ext cx="3800475" cy="3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Case studies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5007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Training data translation</a:t>
            </a:r>
          </a:p>
          <a:p>
            <a:pPr lvl="1"/>
            <a:r>
              <a:rPr lang="en-US" smtClean="0"/>
              <a:t>Czech -&gt; Slovak</a:t>
            </a:r>
          </a:p>
          <a:p>
            <a:r>
              <a:rPr lang="en-US" smtClean="0"/>
              <a:t>Test data backtranslation</a:t>
            </a:r>
          </a:p>
          <a:p>
            <a:pPr lvl="1"/>
            <a:r>
              <a:rPr lang="en-US" smtClean="0"/>
              <a:t>Modern Slovene &lt;- historical Slovene</a:t>
            </a:r>
          </a:p>
          <a:p>
            <a:pPr lvl="1"/>
            <a:r>
              <a:rPr lang="en-US" smtClean="0"/>
              <a:t>Standard German &lt;- Alsatian</a:t>
            </a:r>
            <a:endParaRPr lang="en-US" smtClean="0"/>
          </a:p>
          <a:p>
            <a:pPr lvl="1"/>
            <a:r>
              <a:rPr lang="en-US" smtClean="0"/>
              <a:t>Standard German &lt;- Swiss German</a:t>
            </a:r>
          </a:p>
          <a:p>
            <a:r>
              <a:rPr lang="en-US" smtClean="0"/>
              <a:t>Plain model transfer</a:t>
            </a:r>
          </a:p>
          <a:p>
            <a:pPr lvl="1"/>
            <a:r>
              <a:rPr lang="en-US" smtClean="0"/>
              <a:t>Slovak, Polish, Ukrainian, Russian -&gt; Rusyn</a:t>
            </a:r>
          </a:p>
          <a:p>
            <a:r>
              <a:rPr lang="en-US" smtClean="0"/>
              <a:t>Relexicalization</a:t>
            </a:r>
          </a:p>
          <a:p>
            <a:pPr lvl="1"/>
            <a:r>
              <a:rPr lang="en-US" smtClean="0"/>
              <a:t>Cognate matching, various language configurations</a:t>
            </a:r>
            <a:endParaRPr lang="en-US" smtClean="0"/>
          </a:p>
          <a:p>
            <a:r>
              <a:rPr lang="en-US" smtClean="0"/>
              <a:t>Delexicalization with character embeddings</a:t>
            </a:r>
          </a:p>
          <a:p>
            <a:pPr lvl="1"/>
            <a:r>
              <a:rPr lang="en-US" smtClean="0"/>
              <a:t>Various language configurations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81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type of word embeddings?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Standard word embeddings</a:t>
            </a:r>
          </a:p>
          <a:p>
            <a:pPr lvl="1"/>
            <a:r>
              <a:rPr lang="en-US" smtClean="0"/>
              <a:t>Each distinct word form is considered an atomic entity that gets its own embedding vector based on context</a:t>
            </a:r>
          </a:p>
          <a:p>
            <a:r>
              <a:rPr lang="en-US" smtClean="0"/>
              <a:t>Character-level word embeddings /</a:t>
            </a:r>
            <a:br>
              <a:rPr lang="en-US" smtClean="0"/>
            </a:br>
            <a:r>
              <a:rPr lang="en-US" smtClean="0"/>
              <a:t>“character embeddings”</a:t>
            </a:r>
          </a:p>
          <a:p>
            <a:pPr lvl="1"/>
            <a:r>
              <a:rPr lang="en-US" smtClean="0"/>
              <a:t>Each word form is split into its characters</a:t>
            </a:r>
          </a:p>
          <a:p>
            <a:pPr lvl="1"/>
            <a:r>
              <a:rPr lang="en-US" smtClean="0"/>
              <a:t>A recurrent or convolutional network is trained to predict the character sequence</a:t>
            </a:r>
          </a:p>
          <a:p>
            <a:pPr lvl="1"/>
            <a:r>
              <a:rPr lang="en-US" smtClean="0"/>
              <a:t>A summary of the character embeddings (e.g. pooling) is fed to the subsequent layers</a:t>
            </a:r>
          </a:p>
          <a:p>
            <a:pPr lvl="1"/>
            <a:r>
              <a:rPr lang="en-US" smtClean="0"/>
              <a:t>Such embeddings represent word-internal structure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34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type of word embeddings?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909369" cy="4634168"/>
          </a:xfrm>
        </p:spPr>
        <p:txBody>
          <a:bodyPr>
            <a:normAutofit/>
          </a:bodyPr>
          <a:lstStyle/>
          <a:p>
            <a:r>
              <a:rPr lang="en-US" smtClean="0"/>
              <a:t>Common wisdom:</a:t>
            </a:r>
          </a:p>
          <a:p>
            <a:pPr lvl="1"/>
            <a:r>
              <a:rPr lang="en-US" smtClean="0"/>
              <a:t>Both types of embeddings are helpful because they encode different aspects of the data</a:t>
            </a:r>
          </a:p>
          <a:p>
            <a:pPr lvl="1"/>
            <a:r>
              <a:rPr lang="en-US" smtClean="0"/>
              <a:t>Concatenate both vectors</a:t>
            </a:r>
          </a:p>
          <a:p>
            <a:r>
              <a:rPr lang="en-US" smtClean="0"/>
              <a:t>What about cross-lingual transfer models?</a:t>
            </a:r>
          </a:p>
          <a:p>
            <a:pPr lvl="1"/>
            <a:r>
              <a:rPr lang="en-US" smtClean="0"/>
              <a:t>Cross-lingual word embeddings require large corpora (+ dictionaries)</a:t>
            </a:r>
          </a:p>
          <a:p>
            <a:pPr lvl="1"/>
            <a:r>
              <a:rPr lang="en-US" smtClean="0"/>
              <a:t>What about character embeddings?</a:t>
            </a:r>
          </a:p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3" r="2593"/>
          <a:stretch/>
        </p:blipFill>
        <p:spPr>
          <a:xfrm>
            <a:off x="5538018" y="1690689"/>
            <a:ext cx="2977332" cy="47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Impact of different embedding types</a:t>
            </a:r>
            <a:endParaRPr lang="fi-FI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614377"/>
              </p:ext>
            </p:extLst>
          </p:nvPr>
        </p:nvGraphicFramePr>
        <p:xfrm>
          <a:off x="628650" y="1737137"/>
          <a:ext cx="394334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331">
                  <a:extLst>
                    <a:ext uri="{9D8B030D-6E8A-4147-A177-3AD203B41FA5}">
                      <a16:colId xmlns:a16="http://schemas.microsoft.com/office/drawing/2014/main" val="3953572122"/>
                    </a:ext>
                  </a:extLst>
                </a:gridCol>
                <a:gridCol w="957006">
                  <a:extLst>
                    <a:ext uri="{9D8B030D-6E8A-4147-A177-3AD203B41FA5}">
                      <a16:colId xmlns:a16="http://schemas.microsoft.com/office/drawing/2014/main" val="783160497"/>
                    </a:ext>
                  </a:extLst>
                </a:gridCol>
                <a:gridCol w="957006">
                  <a:extLst>
                    <a:ext uri="{9D8B030D-6E8A-4147-A177-3AD203B41FA5}">
                      <a16:colId xmlns:a16="http://schemas.microsoft.com/office/drawing/2014/main" val="3857201403"/>
                    </a:ext>
                  </a:extLst>
                </a:gridCol>
                <a:gridCol w="957006">
                  <a:extLst>
                    <a:ext uri="{9D8B030D-6E8A-4147-A177-3AD203B41FA5}">
                      <a16:colId xmlns:a16="http://schemas.microsoft.com/office/drawing/2014/main" val="352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b="0" smtClean="0">
                          <a:latin typeface="+mj-lt"/>
                        </a:rPr>
                        <a:t>Language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w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c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w + c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024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98.68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98.91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982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bg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98.02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24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cs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96.38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617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da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91.96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275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90.33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90.02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92.64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9502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en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92.1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91.62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94.46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131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es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239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eu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92.48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483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fa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4188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fi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87.95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90.25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403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fr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932576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426934"/>
              </p:ext>
            </p:extLst>
          </p:nvPr>
        </p:nvGraphicFramePr>
        <p:xfrm>
          <a:off x="4694289" y="1737137"/>
          <a:ext cx="394335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917">
                  <a:extLst>
                    <a:ext uri="{9D8B030D-6E8A-4147-A177-3AD203B41FA5}">
                      <a16:colId xmlns:a16="http://schemas.microsoft.com/office/drawing/2014/main" val="3953572122"/>
                    </a:ext>
                  </a:extLst>
                </a:gridCol>
                <a:gridCol w="968478">
                  <a:extLst>
                    <a:ext uri="{9D8B030D-6E8A-4147-A177-3AD203B41FA5}">
                      <a16:colId xmlns:a16="http://schemas.microsoft.com/office/drawing/2014/main" val="783160497"/>
                    </a:ext>
                  </a:extLst>
                </a:gridCol>
                <a:gridCol w="968478">
                  <a:extLst>
                    <a:ext uri="{9D8B030D-6E8A-4147-A177-3AD203B41FA5}">
                      <a16:colId xmlns:a16="http://schemas.microsoft.com/office/drawing/2014/main" val="3857201403"/>
                    </a:ext>
                  </a:extLst>
                </a:gridCol>
                <a:gridCol w="968478">
                  <a:extLst>
                    <a:ext uri="{9D8B030D-6E8A-4147-A177-3AD203B41FA5}">
                      <a16:colId xmlns:a16="http://schemas.microsoft.com/office/drawing/2014/main" val="352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b="0" smtClean="0">
                          <a:latin typeface="+mj-lt"/>
                        </a:rPr>
                        <a:t>Language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w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c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b="0" smtClean="0">
                          <a:latin typeface="+mj-lt"/>
                        </a:rPr>
                        <a:t>w + c</a:t>
                      </a:r>
                      <a:endParaRPr lang="fi-FI" b="0"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024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he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95.79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749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hi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96.23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33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hr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89.24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94.76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6509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90.48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91.37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3657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97.59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578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nl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84.96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89.11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93.32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1710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no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95.87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97.57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259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pl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89.73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857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pt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94.24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97.53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8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sl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91.09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96.87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97.55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59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fi-FI"/>
                        <a:t>sv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93.32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95.57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/>
                        <a:t>96.36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019295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6360" y="6236377"/>
            <a:ext cx="8008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B. Plank, A. Søgaard, Y. Goldberg: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Multilingual part-of-speech tagging with bidirectional long short-term memory models and auxiliary loss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ACL 2016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5594555" y="315966"/>
            <a:ext cx="3269228" cy="1022554"/>
          </a:xfrm>
          <a:prstGeom prst="wedgeRectCallout">
            <a:avLst>
              <a:gd name="adj1" fmla="val 2926"/>
              <a:gd name="adj2" fmla="val 8653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On average, character embeddings are much more helpful than word embeddings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69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related languages</a:t>
            </a:r>
          </a:p>
          <a:p>
            <a:r>
              <a:rPr lang="en-US" smtClean="0"/>
              <a:t>Adapt the HRL tagger to LRL by including a small number of annotated LRL sentences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4827638"/>
            <a:ext cx="70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Cotterell &amp; G. Heigold (2017):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Cross-lingual Character-Level Neural Morphological Tagging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Proceedings of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EMNLP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2" y="1776284"/>
            <a:ext cx="6154556" cy="49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Romance languages</a:t>
            </a:r>
            <a:br>
              <a:rPr lang="en-US" smtClean="0"/>
            </a:br>
            <a:r>
              <a:rPr lang="en-US" smtClean="0"/>
              <a:t>(100 LRL training sentences):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768" r="42903" b="21569"/>
          <a:stretch/>
        </p:blipFill>
        <p:spPr>
          <a:xfrm>
            <a:off x="628650" y="2979174"/>
            <a:ext cx="7735707" cy="24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Slavic languages</a:t>
            </a:r>
            <a:br>
              <a:rPr lang="en-US" smtClean="0"/>
            </a:br>
            <a:r>
              <a:rPr lang="en-US" smtClean="0"/>
              <a:t>(100 LRL training sentences):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456" r="43011" b="21463"/>
          <a:stretch/>
        </p:blipFill>
        <p:spPr>
          <a:xfrm>
            <a:off x="628650" y="3008670"/>
            <a:ext cx="7728675" cy="23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Northern Germanic languages:</a:t>
            </a:r>
          </a:p>
          <a:p>
            <a:endParaRPr lang="en-US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Results for Uralic languages: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345" r="38970" b="28894"/>
          <a:stretch/>
        </p:blipFill>
        <p:spPr>
          <a:xfrm>
            <a:off x="1039761" y="2491888"/>
            <a:ext cx="4170435" cy="1322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137" r="39270" b="28588"/>
          <a:stretch/>
        </p:blipFill>
        <p:spPr>
          <a:xfrm>
            <a:off x="1039761" y="5011180"/>
            <a:ext cx="4109910" cy="13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parallel data, no dictionary mappings required</a:t>
            </a:r>
          </a:p>
          <a:p>
            <a:r>
              <a:rPr lang="en-US" smtClean="0"/>
              <a:t>However, small amount of LRL training data required</a:t>
            </a:r>
          </a:p>
          <a:p>
            <a:r>
              <a:rPr lang="en-US" smtClean="0"/>
              <a:t>Results not impressive</a:t>
            </a:r>
          </a:p>
          <a:p>
            <a:r>
              <a:rPr lang="en-US" smtClean="0"/>
              <a:t>Some missing baselines:</a:t>
            </a:r>
          </a:p>
          <a:p>
            <a:pPr lvl="1"/>
            <a:r>
              <a:rPr lang="en-US" smtClean="0"/>
              <a:t>Train on only 100 LRL sentences, without HRL data</a:t>
            </a:r>
          </a:p>
          <a:p>
            <a:pPr lvl="1"/>
            <a:r>
              <a:rPr lang="en-US" smtClean="0"/>
              <a:t>Train only on HRL data without LRL sentences</a:t>
            </a:r>
          </a:p>
          <a:p>
            <a:r>
              <a:rPr lang="en-US" smtClean="0"/>
              <a:t>Cross-lingual character embedding mappings?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50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VarDial 2017 shared task on cross-lingual parsing</a:t>
            </a:r>
          </a:p>
          <a:p>
            <a:pPr lvl="1"/>
            <a:r>
              <a:rPr lang="en-US" smtClean="0"/>
              <a:t>Take a Czech treebank</a:t>
            </a:r>
          </a:p>
          <a:p>
            <a:pPr lvl="1"/>
            <a:r>
              <a:rPr lang="en-US" smtClean="0"/>
              <a:t>Translate it to Slovak word by word</a:t>
            </a:r>
          </a:p>
          <a:p>
            <a:pPr lvl="2"/>
            <a:r>
              <a:rPr lang="en-US" smtClean="0"/>
              <a:t>No unaligned words, no dummy nodes to process</a:t>
            </a:r>
          </a:p>
          <a:p>
            <a:pPr lvl="2"/>
            <a:r>
              <a:rPr lang="en-US"/>
              <a:t>Borders between treebank translation and relexicalization are somewhat blurry</a:t>
            </a:r>
            <a:r>
              <a:rPr lang="en-US" smtClean="0"/>
              <a:t>...</a:t>
            </a:r>
          </a:p>
          <a:p>
            <a:pPr lvl="1"/>
            <a:r>
              <a:rPr lang="en-US" smtClean="0"/>
              <a:t>Train a parser on the “slovakified” 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36658"/>
              </p:ext>
            </p:extLst>
          </p:nvPr>
        </p:nvGraphicFramePr>
        <p:xfrm>
          <a:off x="969818" y="4602017"/>
          <a:ext cx="722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618">
                  <a:extLst>
                    <a:ext uri="{9D8B030D-6E8A-4147-A177-3AD203B41FA5}">
                      <a16:colId xmlns:a16="http://schemas.microsoft.com/office/drawing/2014/main" val="416599396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3877438437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135256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LAS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1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Plain model transfer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53.72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65.70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8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translation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64.05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73.16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Supervised model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69.14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76.57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6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Universal dependency annotations are not harmonized (enough) across languages</a:t>
            </a:r>
          </a:p>
          <a:p>
            <a:pPr lvl="1"/>
            <a:r>
              <a:rPr lang="en-US" smtClean="0"/>
              <a:t>The Czech treebank has a </a:t>
            </a:r>
            <a:r>
              <a:rPr lang="en-US" i="1" smtClean="0"/>
              <a:t>nummod:gov</a:t>
            </a:r>
            <a:r>
              <a:rPr lang="en-US" smtClean="0"/>
              <a:t> dependency relation, the Slovak dev data only has </a:t>
            </a:r>
            <a:r>
              <a:rPr lang="en-US" i="1" smtClean="0"/>
              <a:t>nummod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The Czech treebank distinguishes </a:t>
            </a:r>
            <a:r>
              <a:rPr lang="en-US" i="1" smtClean="0"/>
              <a:t>DET</a:t>
            </a:r>
            <a:r>
              <a:rPr lang="en-US" smtClean="0"/>
              <a:t> and </a:t>
            </a:r>
            <a:r>
              <a:rPr lang="en-US" i="1" smtClean="0"/>
              <a:t>PRON</a:t>
            </a:r>
            <a:r>
              <a:rPr lang="en-US" smtClean="0"/>
              <a:t>, the Slovak dev data does not</a:t>
            </a:r>
            <a:r>
              <a:rPr lang="en-US" smtClean="0"/>
              <a:t>.</a:t>
            </a:r>
          </a:p>
          <a:p>
            <a:r>
              <a:rPr lang="en-US" smtClean="0"/>
              <a:t>Also train a new Slovak POS tagger on translated data to provide the parser with consistent input features</a:t>
            </a:r>
          </a:p>
        </p:txBody>
      </p:sp>
    </p:spTree>
    <p:extLst>
      <p:ext uri="{BB962C8B-B14F-4D97-AF65-F5344CB8AC3E}">
        <p14:creationId xmlns:p14="http://schemas.microsoft.com/office/powerpoint/2010/main" val="23611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Results:</a:t>
            </a:r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70764"/>
              </p:ext>
            </p:extLst>
          </p:nvPr>
        </p:nvGraphicFramePr>
        <p:xfrm>
          <a:off x="960581" y="2939574"/>
          <a:ext cx="722283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746">
                  <a:extLst>
                    <a:ext uri="{9D8B030D-6E8A-4147-A177-3AD203B41FA5}">
                      <a16:colId xmlns:a16="http://schemas.microsoft.com/office/drawing/2014/main" val="4165993960"/>
                    </a:ext>
                  </a:extLst>
                </a:gridCol>
                <a:gridCol w="1408546">
                  <a:extLst>
                    <a:ext uri="{9D8B030D-6E8A-4147-A177-3AD203B41FA5}">
                      <a16:colId xmlns:a16="http://schemas.microsoft.com/office/drawing/2014/main" val="3877438437"/>
                    </a:ext>
                  </a:extLst>
                </a:gridCol>
                <a:gridCol w="1408546">
                  <a:extLst>
                    <a:ext uri="{9D8B030D-6E8A-4147-A177-3AD203B41FA5}">
                      <a16:colId xmlns:a16="http://schemas.microsoft.com/office/drawing/2014/main" val="135256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LAS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1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Plain model transfer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53.72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65.70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8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translation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64.05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73.16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</a:t>
                      </a:r>
                      <a:r>
                        <a:rPr lang="en-US" smtClean="0"/>
                        <a:t>translation with</a:t>
                      </a:r>
                      <a:r>
                        <a:rPr lang="en-US" baseline="0" smtClean="0"/>
                        <a:t> harmonization and cross-tagging (+ other improvements)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78.12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84.92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9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Supervised model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69.14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76.57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a cross-lingual transfer method yields better results than a supervised model!</a:t>
            </a:r>
          </a:p>
          <a:p>
            <a:pPr lvl="1"/>
            <a:r>
              <a:rPr lang="en-US" smtClean="0"/>
              <a:t>Czech treebank:	68 000 sentences</a:t>
            </a:r>
          </a:p>
          <a:p>
            <a:pPr lvl="1"/>
            <a:r>
              <a:rPr lang="en-US" smtClean="0"/>
              <a:t>Slovak treebank:       &lt;	10 000 sentences</a:t>
            </a:r>
          </a:p>
          <a:p>
            <a:endParaRPr lang="en-US"/>
          </a:p>
          <a:p>
            <a:r>
              <a:rPr lang="en-US" smtClean="0"/>
              <a:t>Similar, although not as spectacular results for Croatian and Norwegian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5234681"/>
            <a:ext cx="722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M. Zampieri et al. (2017):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Findings of the VarDial Evaluation Campaign 2017.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VarDial 2017.</a:t>
            </a:r>
          </a:p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Rudolf Rosa et al. (2017):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Slavic Forest, Norwegian Wood</a:t>
            </a:r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VarDial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2017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347</TotalTime>
  <Words>1931</Words>
  <Application>Microsoft Office PowerPoint</Application>
  <PresentationFormat>On-screen Show (4:3)</PresentationFormat>
  <Paragraphs>519</Paragraphs>
  <Slides>58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Gotham Narrow Black</vt:lpstr>
      <vt:lpstr>Cambria Math</vt:lpstr>
      <vt:lpstr>Arial</vt:lpstr>
      <vt:lpstr>Gotham Narrow Bold</vt:lpstr>
      <vt:lpstr>Calibri</vt:lpstr>
      <vt:lpstr>Gotham Narrow Book</vt:lpstr>
      <vt:lpstr>Office Theme</vt:lpstr>
      <vt:lpstr>Language technology for low-resource languages</vt:lpstr>
      <vt:lpstr>Data transfer and model transfer</vt:lpstr>
      <vt:lpstr>Closely related languages</vt:lpstr>
      <vt:lpstr>Closely related languages</vt:lpstr>
      <vt:lpstr>Case studies</vt:lpstr>
      <vt:lpstr>Treebank translation for closely related languages</vt:lpstr>
      <vt:lpstr>Treebank translation for closely related languages</vt:lpstr>
      <vt:lpstr>Treebank translation for closely related languages</vt:lpstr>
      <vt:lpstr>Treebank translation for closely related languages</vt:lpstr>
      <vt:lpstr>PowerPoint Presentation</vt:lpstr>
      <vt:lpstr>Test data backtranslation for historical varieties</vt:lpstr>
      <vt:lpstr>Test data backtranslation for historical varieties</vt:lpstr>
      <vt:lpstr>Test data backtranslation for historical varieties</vt:lpstr>
      <vt:lpstr>Test data backtranslation for historical varieties</vt:lpstr>
      <vt:lpstr>PowerPoint Presentation</vt:lpstr>
      <vt:lpstr>Test data backtranslation Alsatian</vt:lpstr>
      <vt:lpstr>Alsatian</vt:lpstr>
      <vt:lpstr>Alsatian</vt:lpstr>
      <vt:lpstr>Tagging Alsatian</vt:lpstr>
      <vt:lpstr>Tagging Alsatian</vt:lpstr>
      <vt:lpstr>Tagging Alsatian</vt:lpstr>
      <vt:lpstr>PowerPoint Presentation</vt:lpstr>
      <vt:lpstr>Tagging Swiss German</vt:lpstr>
      <vt:lpstr>Tagging Swiss German</vt:lpstr>
      <vt:lpstr>Tagging Swiss German</vt:lpstr>
      <vt:lpstr>Tagging Swiss German</vt:lpstr>
      <vt:lpstr>Tagging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PowerPoint Presentation</vt:lpstr>
      <vt:lpstr>Multi-source tagging for Rusyn</vt:lpstr>
      <vt:lpstr>Multi-source tagging for Rusyn</vt:lpstr>
      <vt:lpstr>Data</vt:lpstr>
      <vt:lpstr>Results</vt:lpstr>
      <vt:lpstr>PowerPoint Presentation</vt:lpstr>
      <vt:lpstr>Relexicalization with cognate matching</vt:lpstr>
      <vt:lpstr>Cognate matching</vt:lpstr>
      <vt:lpstr>Cognate matching</vt:lpstr>
      <vt:lpstr>Examples (Dutch-German)</vt:lpstr>
      <vt:lpstr>Cognate matching – Results</vt:lpstr>
      <vt:lpstr>Cognate matching</vt:lpstr>
      <vt:lpstr>Cognate matching</vt:lpstr>
      <vt:lpstr>PowerPoint Presentation</vt:lpstr>
      <vt:lpstr>Neural network tagging and parsing</vt:lpstr>
      <vt:lpstr>What type of word embeddings?</vt:lpstr>
      <vt:lpstr>What type of word embeddings?</vt:lpstr>
      <vt:lpstr>Impact of different embedding types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53</cp:revision>
  <dcterms:created xsi:type="dcterms:W3CDTF">2018-06-12T13:08:52Z</dcterms:created>
  <dcterms:modified xsi:type="dcterms:W3CDTF">2018-06-21T10:18:50Z</dcterms:modified>
</cp:coreProperties>
</file>